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7"/>
  </p:notesMasterIdLst>
  <p:sldIdLst>
    <p:sldId id="419" r:id="rId3"/>
    <p:sldId id="420" r:id="rId4"/>
    <p:sldId id="476" r:id="rId5"/>
    <p:sldId id="487" r:id="rId6"/>
    <p:sldId id="422" r:id="rId7"/>
    <p:sldId id="488" r:id="rId8"/>
    <p:sldId id="491" r:id="rId9"/>
    <p:sldId id="492" r:id="rId10"/>
    <p:sldId id="427" r:id="rId11"/>
    <p:sldId id="444" r:id="rId12"/>
    <p:sldId id="493" r:id="rId13"/>
    <p:sldId id="481" r:id="rId14"/>
    <p:sldId id="456" r:id="rId15"/>
    <p:sldId id="495" r:id="rId16"/>
    <p:sldId id="494" r:id="rId17"/>
    <p:sldId id="432" r:id="rId18"/>
    <p:sldId id="433" r:id="rId19"/>
    <p:sldId id="446" r:id="rId20"/>
    <p:sldId id="457" r:id="rId21"/>
    <p:sldId id="497" r:id="rId22"/>
    <p:sldId id="484" r:id="rId23"/>
    <p:sldId id="468" r:id="rId24"/>
    <p:sldId id="499" r:id="rId25"/>
    <p:sldId id="436" r:id="rId26"/>
    <p:sldId id="448" r:id="rId27"/>
    <p:sldId id="472" r:id="rId28"/>
    <p:sldId id="473" r:id="rId29"/>
    <p:sldId id="500" r:id="rId30"/>
    <p:sldId id="474" r:id="rId31"/>
    <p:sldId id="438" r:id="rId32"/>
    <p:sldId id="501" r:id="rId33"/>
    <p:sldId id="439" r:id="rId34"/>
    <p:sldId id="440" r:id="rId35"/>
    <p:sldId id="416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3399"/>
    <a:srgbClr val="FFFF9F"/>
    <a:srgbClr val="FFFF66"/>
    <a:srgbClr val="E4DF21"/>
    <a:srgbClr val="C8D927"/>
    <a:srgbClr val="FF0066"/>
    <a:srgbClr val="FF6699"/>
    <a:srgbClr val="000000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24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9.jpeg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0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 </a:t>
            </a:r>
            <a:r>
              <a:rPr lang="zh-CN" altLang="en-US" sz="4800" dirty="0" smtClean="0"/>
              <a:t>两位</a:t>
            </a:r>
            <a:r>
              <a:rPr lang="zh-CN" altLang="en-US" sz="4800" dirty="0" smtClean="0">
                <a:latin typeface="Calibri" panose="020F0502020204030204" pitchFamily="34" charset="0"/>
              </a:rPr>
              <a:t>数</a:t>
            </a:r>
            <a:r>
              <a:rPr lang="zh-CN" altLang="en-US" sz="4800" dirty="0" smtClean="0"/>
              <a:t>乘两</a:t>
            </a:r>
            <a:r>
              <a:rPr lang="zh-CN" altLang="en-US" sz="4800" dirty="0" smtClean="0">
                <a:latin typeface="Calibri" panose="020F0502020204030204" pitchFamily="34" charset="0"/>
              </a:rPr>
              <a:t>位数</a:t>
            </a:r>
            <a:endParaRPr lang="en-US" altLang="zh-CN" sz="48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28604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282" y="2097937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笔算乘法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4282" y="3211297"/>
            <a:ext cx="87154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笔算两位数乘两位数的进位乘法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357166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笔算下面各题。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1142984"/>
            <a:ext cx="1997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28=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0694" y="114298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37=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43042" y="378619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2132" y="378619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58=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28728" y="1571613"/>
            <a:ext cx="1785950" cy="973384"/>
            <a:chOff x="1428728" y="1142984"/>
            <a:chExt cx="1785950" cy="1070290"/>
          </a:xfrm>
        </p:grpSpPr>
        <p:sp>
          <p:nvSpPr>
            <p:cNvPr id="23" name="TextBox 22"/>
            <p:cNvSpPr txBox="1"/>
            <p:nvPr/>
          </p:nvSpPr>
          <p:spPr>
            <a:xfrm>
              <a:off x="2071670" y="1142984"/>
              <a:ext cx="1071570" cy="64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71670" y="1571612"/>
              <a:ext cx="1143008" cy="64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571736" y="24162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71670" y="24162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71670" y="287101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14480" y="287101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85852" y="3325800"/>
            <a:ext cx="1928826" cy="144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571736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71670" y="33258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14480" y="33258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57290" y="3325800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6" name="组合 14"/>
          <p:cNvGrpSpPr/>
          <p:nvPr/>
        </p:nvGrpSpPr>
        <p:grpSpPr>
          <a:xfrm>
            <a:off x="5214942" y="1571613"/>
            <a:ext cx="1785950" cy="985566"/>
            <a:chOff x="1428728" y="1142984"/>
            <a:chExt cx="1785950" cy="1050845"/>
          </a:xfrm>
        </p:grpSpPr>
        <p:sp>
          <p:nvSpPr>
            <p:cNvPr id="66" name="TextBox 65"/>
            <p:cNvSpPr txBox="1"/>
            <p:nvPr/>
          </p:nvSpPr>
          <p:spPr>
            <a:xfrm>
              <a:off x="2071670" y="1142984"/>
              <a:ext cx="1071570" cy="62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071670" y="1571612"/>
              <a:ext cx="1143008" cy="62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6357950" y="24426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57884" y="24426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857884" y="291161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500694" y="291161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072066" y="3380619"/>
            <a:ext cx="1928826" cy="148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357950" y="335756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857884" y="338061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14942" y="3357562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1" name="组合 14"/>
          <p:cNvGrpSpPr/>
          <p:nvPr/>
        </p:nvGrpSpPr>
        <p:grpSpPr>
          <a:xfrm>
            <a:off x="1428728" y="4286256"/>
            <a:ext cx="1785950" cy="949015"/>
            <a:chOff x="1428728" y="1142984"/>
            <a:chExt cx="1785950" cy="1113074"/>
          </a:xfrm>
        </p:grpSpPr>
        <p:sp>
          <p:nvSpPr>
            <p:cNvPr id="81" name="TextBox 80"/>
            <p:cNvSpPr txBox="1"/>
            <p:nvPr/>
          </p:nvSpPr>
          <p:spPr>
            <a:xfrm>
              <a:off x="2071670" y="1142984"/>
              <a:ext cx="1071570" cy="68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71670" y="1571611"/>
              <a:ext cx="1143008" cy="68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500166" y="214843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2571736" y="507806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71670" y="508940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71670" y="55044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14480" y="55044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285852" y="5930788"/>
            <a:ext cx="1928826" cy="135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2643174" y="592933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071670" y="59307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714480" y="59307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6" name="组合 14"/>
          <p:cNvGrpSpPr/>
          <p:nvPr/>
        </p:nvGrpSpPr>
        <p:grpSpPr>
          <a:xfrm>
            <a:off x="5357818" y="4286256"/>
            <a:ext cx="1857388" cy="936835"/>
            <a:chOff x="1428728" y="1142984"/>
            <a:chExt cx="1857388" cy="1136677"/>
          </a:xfrm>
        </p:grpSpPr>
        <p:sp>
          <p:nvSpPr>
            <p:cNvPr id="96" name="TextBox 95"/>
            <p:cNvSpPr txBox="1"/>
            <p:nvPr/>
          </p:nvSpPr>
          <p:spPr>
            <a:xfrm>
              <a:off x="2071670" y="1142984"/>
              <a:ext cx="1071570" cy="70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071670" y="1571612"/>
              <a:ext cx="1143008" cy="70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1643042" y="2183107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500826" y="50516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000760" y="50516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000760" y="54638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643570" y="54638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5286380" y="5929330"/>
            <a:ext cx="1928826" cy="130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572264" y="587597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000760" y="587597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643570" y="587597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357554" y="114298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1204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215206" y="114298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1887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57554" y="371475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432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215206" y="378619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2030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357422" y="2143116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14480" y="242886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00694" y="242886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14942" y="29289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00694" y="335756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286512" y="4857760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643570" y="50720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286380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286380" y="58578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357422" y="4786322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72" grpId="0"/>
      <p:bldP spid="73" grpId="0"/>
      <p:bldP spid="74" grpId="0"/>
      <p:bldP spid="75" grpId="0"/>
      <p:bldP spid="77" grpId="0"/>
      <p:bldP spid="78" grpId="0"/>
      <p:bldP spid="79" grpId="0"/>
      <p:bldP spid="87" grpId="0"/>
      <p:bldP spid="88" grpId="0"/>
      <p:bldP spid="89" grpId="0"/>
      <p:bldP spid="90" grpId="0"/>
      <p:bldP spid="92" grpId="0"/>
      <p:bldP spid="93" grpId="0"/>
      <p:bldP spid="94" grpId="0"/>
      <p:bldP spid="100" grpId="0"/>
      <p:bldP spid="101" grpId="0"/>
      <p:bldP spid="102" grpId="0"/>
      <p:bldP spid="103" grpId="0"/>
      <p:bldP spid="65" grpId="0"/>
      <p:bldP spid="70" grpId="0"/>
      <p:bldP spid="80" grpId="0"/>
      <p:bldP spid="85" grpId="0"/>
      <p:bldP spid="95" grpId="0"/>
      <p:bldP spid="104" grpId="0"/>
      <p:bldP spid="105" grpId="0"/>
      <p:bldP spid="106" grpId="0"/>
      <p:bldP spid="107" grpId="0"/>
      <p:bldP spid="1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357166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笔算下面各题。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1142984"/>
            <a:ext cx="1997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27=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0694" y="114298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43042" y="378619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2132" y="378619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1428728" y="1571613"/>
            <a:ext cx="1785950" cy="973384"/>
            <a:chOff x="1428728" y="1142984"/>
            <a:chExt cx="1785950" cy="1070290"/>
          </a:xfrm>
        </p:grpSpPr>
        <p:sp>
          <p:nvSpPr>
            <p:cNvPr id="23" name="TextBox 22"/>
            <p:cNvSpPr txBox="1"/>
            <p:nvPr/>
          </p:nvSpPr>
          <p:spPr>
            <a:xfrm>
              <a:off x="2071670" y="1142984"/>
              <a:ext cx="1071570" cy="64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71670" y="1571612"/>
              <a:ext cx="1143008" cy="64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571736" y="24162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42745" y="2416175"/>
            <a:ext cx="1000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2 2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71670" y="287101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3042" y="285749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85852" y="3325800"/>
            <a:ext cx="1928826" cy="144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643174" y="33258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71670" y="33258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43042" y="335756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14"/>
          <p:cNvGrpSpPr/>
          <p:nvPr/>
        </p:nvGrpSpPr>
        <p:grpSpPr>
          <a:xfrm>
            <a:off x="5214942" y="1571613"/>
            <a:ext cx="1785950" cy="985566"/>
            <a:chOff x="1428728" y="1142984"/>
            <a:chExt cx="1785950" cy="1050845"/>
          </a:xfrm>
        </p:grpSpPr>
        <p:sp>
          <p:nvSpPr>
            <p:cNvPr id="66" name="TextBox 65"/>
            <p:cNvSpPr txBox="1"/>
            <p:nvPr/>
          </p:nvSpPr>
          <p:spPr>
            <a:xfrm>
              <a:off x="2071670" y="1142984"/>
              <a:ext cx="1071570" cy="62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071670" y="1571612"/>
              <a:ext cx="1143008" cy="62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6357950" y="24426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57884" y="24426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857884" y="291161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500694" y="291161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072066" y="3380619"/>
            <a:ext cx="1928826" cy="148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429388" y="338061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857884" y="338061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143504" y="335756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14"/>
          <p:cNvGrpSpPr/>
          <p:nvPr/>
        </p:nvGrpSpPr>
        <p:grpSpPr>
          <a:xfrm>
            <a:off x="1428728" y="4286256"/>
            <a:ext cx="1785950" cy="949015"/>
            <a:chOff x="1428728" y="1142984"/>
            <a:chExt cx="1785950" cy="1113074"/>
          </a:xfrm>
        </p:grpSpPr>
        <p:sp>
          <p:nvSpPr>
            <p:cNvPr id="81" name="TextBox 80"/>
            <p:cNvSpPr txBox="1"/>
            <p:nvPr/>
          </p:nvSpPr>
          <p:spPr>
            <a:xfrm>
              <a:off x="2071670" y="1142984"/>
              <a:ext cx="1071570" cy="68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71670" y="1571611"/>
              <a:ext cx="1143008" cy="68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500166" y="214843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2571736" y="507806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714480" y="5072074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71670" y="55044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14480" y="55044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285852" y="5930788"/>
            <a:ext cx="1928826" cy="135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2643174" y="59307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071670" y="59307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714480" y="59307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14"/>
          <p:cNvGrpSpPr/>
          <p:nvPr/>
        </p:nvGrpSpPr>
        <p:grpSpPr>
          <a:xfrm>
            <a:off x="5357818" y="4286256"/>
            <a:ext cx="1857388" cy="936835"/>
            <a:chOff x="1428728" y="1142984"/>
            <a:chExt cx="1857388" cy="1136677"/>
          </a:xfrm>
        </p:grpSpPr>
        <p:sp>
          <p:nvSpPr>
            <p:cNvPr id="96" name="TextBox 95"/>
            <p:cNvSpPr txBox="1"/>
            <p:nvPr/>
          </p:nvSpPr>
          <p:spPr>
            <a:xfrm>
              <a:off x="2071670" y="1142984"/>
              <a:ext cx="1071570" cy="70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071670" y="1571612"/>
              <a:ext cx="1143008" cy="70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1643042" y="2183107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500826" y="50516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43570" y="5072074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000760" y="54638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895215" y="5417820"/>
            <a:ext cx="1393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5286380" y="5929330"/>
            <a:ext cx="1928826" cy="130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572264" y="58578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000760" y="58578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894580" y="5929630"/>
            <a:ext cx="1393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357554" y="114298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864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215206" y="114298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1170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57554" y="371475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215206" y="378619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1820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357422" y="2143116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43636" y="2143116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500694" y="2428868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357422" y="4857760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286512" y="4857760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5" grpId="0"/>
      <p:bldP spid="36" grpId="0"/>
      <p:bldP spid="37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72" grpId="0"/>
      <p:bldP spid="73" grpId="0"/>
      <p:bldP spid="74" grpId="0"/>
      <p:bldP spid="75" grpId="0"/>
      <p:bldP spid="77" grpId="0"/>
      <p:bldP spid="78" grpId="0"/>
      <p:bldP spid="79" grpId="0"/>
      <p:bldP spid="87" grpId="0"/>
      <p:bldP spid="88" grpId="0"/>
      <p:bldP spid="89" grpId="0"/>
      <p:bldP spid="90" grpId="0"/>
      <p:bldP spid="92" grpId="0"/>
      <p:bldP spid="93" grpId="0"/>
      <p:bldP spid="94" grpId="0"/>
      <p:bldP spid="100" grpId="0"/>
      <p:bldP spid="101" grpId="0"/>
      <p:bldP spid="102" grpId="0"/>
      <p:bldP spid="103" grpId="0"/>
      <p:bldP spid="65" grpId="0"/>
      <p:bldP spid="70" grpId="0"/>
      <p:bldP spid="71" grpId="0"/>
      <p:bldP spid="80" grpId="0"/>
      <p:bldP spid="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00100" y="714356"/>
            <a:ext cx="735811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个班级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每班有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全校共有多少名学生？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1670" y="3643314"/>
            <a:ext cx="614366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答：全校共有</a:t>
            </a:r>
            <a:r>
              <a:rPr lang="en-US" altLang="zh-CN" sz="3200" dirty="0" smtClean="0">
                <a:latin typeface="宋体" panose="02010600030101010101" pitchFamily="2" charset="-122"/>
              </a:rPr>
              <a:t>2520</a:t>
            </a:r>
            <a:r>
              <a:rPr lang="zh-CN" altLang="en-US" sz="3200" dirty="0" smtClean="0">
                <a:latin typeface="宋体" panose="02010600030101010101" pitchFamily="2" charset="-122"/>
              </a:rPr>
              <a:t>名学生。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6050" y="2571744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45×56=2520(</a:t>
            </a:r>
            <a:r>
              <a:rPr lang="zh-CN" altLang="en-US" sz="3200" dirty="0" smtClean="0">
                <a:latin typeface="宋体" panose="02010600030101010101" pitchFamily="2" charset="-122"/>
              </a:rPr>
              <a:t>名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85786" y="785794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行桃树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棵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一共有多少棵桃树？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7422" y="3786190"/>
            <a:ext cx="4506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答：一共有</a:t>
            </a:r>
            <a:r>
              <a:rPr lang="en-US" altLang="zh-CN" sz="3200" dirty="0" smtClean="0">
                <a:latin typeface="宋体" panose="02010600030101010101" pitchFamily="2" charset="-122"/>
              </a:rPr>
              <a:t>532</a:t>
            </a:r>
            <a:r>
              <a:rPr lang="zh-CN" altLang="en-US" sz="3200" dirty="0" smtClean="0">
                <a:latin typeface="宋体" panose="02010600030101010101" pitchFamily="2" charset="-122"/>
              </a:rPr>
              <a:t>棵桃树。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8926" y="2571744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19×28=532(</a:t>
            </a:r>
            <a:r>
              <a:rPr lang="zh-CN" altLang="en-US" sz="3200" dirty="0" smtClean="0">
                <a:latin typeface="宋体" panose="02010600030101010101" pitchFamily="2" charset="-122"/>
              </a:rPr>
              <a:t>棵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28662" y="571480"/>
            <a:ext cx="6643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你会把错题改正吗？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3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1214422"/>
            <a:ext cx="5500726" cy="242889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571736" y="2571744"/>
            <a:ext cx="1214446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286380" y="2143116"/>
            <a:ext cx="1214446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071670" y="3643314"/>
            <a:ext cx="1785950" cy="974594"/>
            <a:chOff x="1428728" y="1142984"/>
            <a:chExt cx="1785950" cy="1071620"/>
          </a:xfrm>
        </p:grpSpPr>
        <p:sp>
          <p:nvSpPr>
            <p:cNvPr id="10" name="TextBox 9"/>
            <p:cNvSpPr txBox="1"/>
            <p:nvPr/>
          </p:nvSpPr>
          <p:spPr>
            <a:xfrm>
              <a:off x="2071670" y="1142984"/>
              <a:ext cx="1071570" cy="642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71670" y="1571612"/>
              <a:ext cx="1143008" cy="642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3214678" y="448792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448792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14612" y="494271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5984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928794" y="5397501"/>
            <a:ext cx="1928826" cy="144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214678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4612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5984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1472" y="3714752"/>
            <a:ext cx="1000132" cy="5000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改正：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57818" y="3643314"/>
            <a:ext cx="1785950" cy="974594"/>
            <a:chOff x="1428728" y="1142984"/>
            <a:chExt cx="1785950" cy="1071620"/>
          </a:xfrm>
        </p:grpSpPr>
        <p:sp>
          <p:nvSpPr>
            <p:cNvPr id="28" name="TextBox 27"/>
            <p:cNvSpPr txBox="1"/>
            <p:nvPr/>
          </p:nvSpPr>
          <p:spPr>
            <a:xfrm>
              <a:off x="2071670" y="1142984"/>
              <a:ext cx="1071570" cy="642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71670" y="1571612"/>
              <a:ext cx="1143008" cy="642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6500826" y="448792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00760" y="448792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00760" y="494271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43570" y="494271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214942" y="5397501"/>
            <a:ext cx="1928826" cy="144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50082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00760" y="539750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43570" y="539750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43570" y="450056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/>
      <p:bldP spid="16" grpId="0"/>
      <p:bldP spid="18" grpId="0"/>
      <p:bldP spid="19" grpId="0"/>
      <p:bldP spid="21" grpId="0"/>
      <p:bldP spid="22" grpId="0"/>
      <p:bldP spid="23" grpId="0"/>
      <p:bldP spid="26" grpId="0" animBg="1"/>
      <p:bldP spid="32" grpId="0"/>
      <p:bldP spid="33" grpId="0"/>
      <p:bldP spid="34" grpId="0"/>
      <p:bldP spid="35" grpId="0"/>
      <p:bldP spid="37" grpId="0"/>
      <p:bldP spid="38" grpId="0"/>
      <p:bldP spid="39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6072198" y="5715016"/>
            <a:ext cx="1656809" cy="877791"/>
            <a:chOff x="5939527" y="5733256"/>
            <a:chExt cx="1656809" cy="877791"/>
          </a:xfrm>
        </p:grpSpPr>
        <p:pic>
          <p:nvPicPr>
            <p:cNvPr id="2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28662" y="500042"/>
            <a:ext cx="7643866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6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今天李叔叔商店里运进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箱香蕉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每箱重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每箱售价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  <a:p>
            <a:pPr marL="514350" lvl="0" indent="-514350">
              <a:lnSpc>
                <a:spcPct val="150000"/>
              </a:lnSpc>
            </a:pP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2071678"/>
            <a:ext cx="692948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李叔叔一共运进多少千克香蕉？</a:t>
            </a:r>
          </a:p>
        </p:txBody>
      </p:sp>
      <p:sp>
        <p:nvSpPr>
          <p:cNvPr id="9" name="矩形 8"/>
          <p:cNvSpPr/>
          <p:nvPr/>
        </p:nvSpPr>
        <p:spPr>
          <a:xfrm>
            <a:off x="857224" y="3857628"/>
            <a:ext cx="735811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你还能提出什么数学问题？</a:t>
            </a:r>
          </a:p>
        </p:txBody>
      </p:sp>
      <p:sp>
        <p:nvSpPr>
          <p:cNvPr id="10" name="矩形 9"/>
          <p:cNvSpPr/>
          <p:nvPr/>
        </p:nvSpPr>
        <p:spPr>
          <a:xfrm>
            <a:off x="1428728" y="2643182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16×18=288</a:t>
            </a:r>
            <a:r>
              <a:rPr lang="en-US" sz="3200" dirty="0" smtClean="0"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7290" y="3286124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答：一共运进</a:t>
            </a:r>
            <a:r>
              <a:rPr lang="en-US" altLang="zh-CN" sz="3200" dirty="0" smtClean="0">
                <a:latin typeface="宋体" panose="02010600030101010101" pitchFamily="2" charset="-122"/>
              </a:rPr>
              <a:t>288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千克香蕉。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357290" y="4429132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李叔叔进货一共花了多少元钱？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00166" y="5072074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18</a:t>
            </a:r>
            <a:r>
              <a:rPr lang="en-US" altLang="en-US" sz="3200" dirty="0" smtClean="0">
                <a:latin typeface="宋体" panose="02010600030101010101" pitchFamily="2" charset="-122"/>
              </a:rPr>
              <a:t>×</a:t>
            </a:r>
            <a:r>
              <a:rPr lang="en-US" altLang="zh-CN" sz="3200" dirty="0" smtClean="0">
                <a:latin typeface="宋体" panose="02010600030101010101" pitchFamily="2" charset="-122"/>
              </a:rPr>
              <a:t>50</a:t>
            </a:r>
            <a:r>
              <a:rPr lang="en-US" altLang="en-US" sz="3200" dirty="0" smtClean="0"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latin typeface="宋体" panose="02010600030101010101" pitchFamily="2" charset="-122"/>
              </a:rPr>
              <a:t>940</a:t>
            </a:r>
            <a:r>
              <a:rPr lang="en-US" altLang="en-US" sz="3200" dirty="0" smtClean="0"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57290" y="5643578"/>
            <a:ext cx="4097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答：一共花了</a:t>
            </a:r>
            <a:r>
              <a:rPr lang="en-US" altLang="zh-CN" sz="3200" dirty="0" smtClean="0">
                <a:latin typeface="宋体" panose="02010600030101010101" pitchFamily="2" charset="-122"/>
              </a:rPr>
              <a:t>940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43636" y="3857628"/>
            <a:ext cx="2786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（答案不唯一）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4" grpId="0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57224" y="1142984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两位数乘两位数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进位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的笔算方法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2214554"/>
            <a:ext cx="8643966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用第二个乘数的每一位上的数分别去乘第一个乘数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用哪一位上的数去乘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积的末位就和哪一位对齐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计算时哪一位上乘得的积满几十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就向前一位进几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再把两次乘得的结果加起来。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500430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071538" y="772523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折角形 22"/>
          <p:cNvSpPr/>
          <p:nvPr/>
        </p:nvSpPr>
        <p:spPr>
          <a:xfrm>
            <a:off x="1214414" y="1344027"/>
            <a:ext cx="2786082" cy="2357454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折角形 23"/>
          <p:cNvSpPr/>
          <p:nvPr/>
        </p:nvSpPr>
        <p:spPr>
          <a:xfrm>
            <a:off x="5143504" y="1370568"/>
            <a:ext cx="2643206" cy="2344183"/>
          </a:xfrm>
          <a:prstGeom prst="foldedCorner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折角形 24"/>
          <p:cNvSpPr/>
          <p:nvPr/>
        </p:nvSpPr>
        <p:spPr>
          <a:xfrm>
            <a:off x="1214414" y="3786190"/>
            <a:ext cx="2786082" cy="2428892"/>
          </a:xfrm>
          <a:prstGeom prst="foldedCorner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折角形 25"/>
          <p:cNvSpPr/>
          <p:nvPr/>
        </p:nvSpPr>
        <p:spPr>
          <a:xfrm>
            <a:off x="5143504" y="3786190"/>
            <a:ext cx="2643206" cy="2428892"/>
          </a:xfrm>
          <a:prstGeom prst="foldedCorne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71604" y="1272589"/>
            <a:ext cx="1785950" cy="1013403"/>
            <a:chOff x="1428728" y="1142984"/>
            <a:chExt cx="1785950" cy="1013403"/>
          </a:xfrm>
        </p:grpSpPr>
        <p:sp>
          <p:nvSpPr>
            <p:cNvPr id="39" name="TextBox 38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2714612" y="227272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14546" y="227272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14546" y="277278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85918" y="277278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714480" y="3272853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714612" y="320141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14546" y="320141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85918" y="320141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3" name="组合 37"/>
          <p:cNvGrpSpPr/>
          <p:nvPr/>
        </p:nvGrpSpPr>
        <p:grpSpPr>
          <a:xfrm>
            <a:off x="5500694" y="1285860"/>
            <a:ext cx="1785950" cy="1013403"/>
            <a:chOff x="1428728" y="1142984"/>
            <a:chExt cx="1785950" cy="1013403"/>
          </a:xfrm>
        </p:grpSpPr>
        <p:sp>
          <p:nvSpPr>
            <p:cNvPr id="72" name="TextBox 71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9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4" name="TextBox 63"/>
          <p:cNvSpPr txBox="1"/>
          <p:nvPr/>
        </p:nvSpPr>
        <p:spPr>
          <a:xfrm>
            <a:off x="6643702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43636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143636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57818" y="2786058"/>
            <a:ext cx="9286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1 0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29256" y="3286124"/>
            <a:ext cx="1857388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643702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43636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8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7" name="组合 37"/>
          <p:cNvGrpSpPr/>
          <p:nvPr/>
        </p:nvGrpSpPr>
        <p:grpSpPr>
          <a:xfrm>
            <a:off x="1571604" y="3786190"/>
            <a:ext cx="1785950" cy="1013403"/>
            <a:chOff x="1428728" y="1142984"/>
            <a:chExt cx="1785950" cy="1013403"/>
          </a:xfrm>
        </p:grpSpPr>
        <p:sp>
          <p:nvSpPr>
            <p:cNvPr id="86" name="TextBox 85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2714612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214546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214546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499870" y="5286375"/>
            <a:ext cx="1000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2 8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1500166" y="5786454"/>
            <a:ext cx="1857388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786050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214546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428728" y="5715016"/>
            <a:ext cx="121444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2 9 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1" name="组合 37"/>
          <p:cNvGrpSpPr/>
          <p:nvPr/>
        </p:nvGrpSpPr>
        <p:grpSpPr>
          <a:xfrm>
            <a:off x="5500694" y="3786190"/>
            <a:ext cx="1785950" cy="1013403"/>
            <a:chOff x="1428728" y="1142984"/>
            <a:chExt cx="1785950" cy="1013403"/>
          </a:xfrm>
        </p:grpSpPr>
        <p:sp>
          <p:nvSpPr>
            <p:cNvPr id="110" name="TextBox 109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02" name="TextBox 101"/>
          <p:cNvSpPr txBox="1"/>
          <p:nvPr/>
        </p:nvSpPr>
        <p:spPr>
          <a:xfrm>
            <a:off x="6643702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716270" y="4786630"/>
            <a:ext cx="855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1 5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143636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428622" y="528638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6 2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5643570" y="5786454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6715140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143636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857884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357818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00034" y="127258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1.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500298" y="1986969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429388" y="2000240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715008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500298" y="4429132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00826" y="4500570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428622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2" grpId="0"/>
      <p:bldP spid="54" grpId="0"/>
      <p:bldP spid="56" grpId="0"/>
      <p:bldP spid="64" grpId="0"/>
      <p:bldP spid="65" grpId="0"/>
      <p:bldP spid="66" grpId="0"/>
      <p:bldP spid="67" grpId="0"/>
      <p:bldP spid="69" grpId="0"/>
      <p:bldP spid="70" grpId="0"/>
      <p:bldP spid="71" grpId="0"/>
      <p:bldP spid="78" grpId="0"/>
      <p:bldP spid="79" grpId="0"/>
      <p:bldP spid="80" grpId="0"/>
      <p:bldP spid="81" grpId="0"/>
      <p:bldP spid="83" grpId="0"/>
      <p:bldP spid="84" grpId="0"/>
      <p:bldP spid="85" grpId="0"/>
      <p:bldP spid="102" grpId="0"/>
      <p:bldP spid="103" grpId="0"/>
      <p:bldP spid="104" grpId="0"/>
      <p:bldP spid="105" grpId="0"/>
      <p:bldP spid="107" grpId="0"/>
      <p:bldP spid="108" grpId="0"/>
      <p:bldP spid="109" grpId="0"/>
      <p:bldP spid="114" grpId="0"/>
      <p:bldP spid="88" grpId="0"/>
      <p:bldP spid="91" grpId="0"/>
      <p:bldP spid="92" grpId="0"/>
      <p:bldP spid="93" grpId="0"/>
      <p:bldP spid="95" grpId="0"/>
      <p:bldP spid="9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000125" y="428625"/>
            <a:ext cx="54298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75" y="1000125"/>
            <a:ext cx="3428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列竖式计算。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142873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 × 36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9" name="矩形 8"/>
          <p:cNvSpPr/>
          <p:nvPr/>
        </p:nvSpPr>
        <p:spPr>
          <a:xfrm>
            <a:off x="5429256" y="142873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 × 14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0" name="矩形 9"/>
          <p:cNvSpPr/>
          <p:nvPr/>
        </p:nvSpPr>
        <p:spPr>
          <a:xfrm>
            <a:off x="1500166" y="3786190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15× 62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1" name="矩形 10"/>
          <p:cNvSpPr/>
          <p:nvPr/>
        </p:nvSpPr>
        <p:spPr>
          <a:xfrm>
            <a:off x="5429256" y="3786190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37 × 19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85852" y="1857364"/>
            <a:ext cx="1785950" cy="939102"/>
            <a:chOff x="1428728" y="1142984"/>
            <a:chExt cx="1785950" cy="1132162"/>
          </a:xfrm>
        </p:grpSpPr>
        <p:sp>
          <p:nvSpPr>
            <p:cNvPr id="13" name="TextBox 12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28860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8750" y="2571750"/>
            <a:ext cx="929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00232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99849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57290" y="350043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500298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28794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00166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1" name="组合 11"/>
          <p:cNvGrpSpPr/>
          <p:nvPr/>
        </p:nvGrpSpPr>
        <p:grpSpPr>
          <a:xfrm>
            <a:off x="5214942" y="1857364"/>
            <a:ext cx="1785950" cy="939102"/>
            <a:chOff x="1428728" y="1142984"/>
            <a:chExt cx="1785950" cy="1132162"/>
          </a:xfrm>
        </p:grpSpPr>
        <p:sp>
          <p:nvSpPr>
            <p:cNvPr id="40" name="TextBox 3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6357950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00694" y="2571744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29322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00694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286380" y="350043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357950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57884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00694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6" name="组合 11"/>
          <p:cNvGrpSpPr/>
          <p:nvPr/>
        </p:nvGrpSpPr>
        <p:grpSpPr>
          <a:xfrm>
            <a:off x="1214414" y="4214818"/>
            <a:ext cx="1785950" cy="939102"/>
            <a:chOff x="1428728" y="1142984"/>
            <a:chExt cx="1785950" cy="1132162"/>
          </a:xfrm>
        </p:grpSpPr>
        <p:sp>
          <p:nvSpPr>
            <p:cNvPr id="56" name="TextBox 55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2357422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57356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5735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0016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285852" y="5857892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285984" y="578645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57356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28728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1" name="组合 11"/>
          <p:cNvGrpSpPr/>
          <p:nvPr/>
        </p:nvGrpSpPr>
        <p:grpSpPr>
          <a:xfrm>
            <a:off x="5143504" y="4214818"/>
            <a:ext cx="1785950" cy="939102"/>
            <a:chOff x="1428728" y="1142984"/>
            <a:chExt cx="1785950" cy="1132162"/>
          </a:xfrm>
        </p:grpSpPr>
        <p:sp>
          <p:nvSpPr>
            <p:cNvPr id="70" name="TextBox 6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9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6286512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58130" y="4929505"/>
            <a:ext cx="1071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8644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357818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214942" y="5857892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357950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786446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429256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14678" y="1428736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864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215505" y="1428750"/>
            <a:ext cx="1115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378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286116" y="378619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930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215505" y="3786505"/>
            <a:ext cx="1211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703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214546" y="2428868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143636" y="2357430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143108" y="4786322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072198" y="4786322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7" grpId="0"/>
      <p:bldP spid="48" grpId="0"/>
      <p:bldP spid="49" grpId="0"/>
      <p:bldP spid="50" grpId="0"/>
      <p:bldP spid="53" grpId="0"/>
      <p:bldP spid="54" grpId="0"/>
      <p:bldP spid="55" grpId="0"/>
      <p:bldP spid="62" grpId="0"/>
      <p:bldP spid="63" grpId="0"/>
      <p:bldP spid="64" grpId="0"/>
      <p:bldP spid="65" grpId="0"/>
      <p:bldP spid="67" grpId="0"/>
      <p:bldP spid="68" grpId="0"/>
      <p:bldP spid="69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500042"/>
            <a:ext cx="192882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00958" y="6273225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4800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5720" y="1571612"/>
            <a:ext cx="2714644" cy="3357586"/>
            <a:chOff x="285720" y="1571612"/>
            <a:chExt cx="2714644" cy="3357586"/>
          </a:xfrm>
        </p:grpSpPr>
        <p:sp>
          <p:nvSpPr>
            <p:cNvPr id="18" name="折角形 17"/>
            <p:cNvSpPr/>
            <p:nvPr/>
          </p:nvSpPr>
          <p:spPr>
            <a:xfrm>
              <a:off x="285720" y="1571612"/>
              <a:ext cx="2714644" cy="3357586"/>
            </a:xfrm>
            <a:prstGeom prst="foldedCorne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57158" y="1857364"/>
              <a:ext cx="18437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34 × 20=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57158" y="2786058"/>
              <a:ext cx="18437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21 × 30=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357158" y="3714752"/>
              <a:ext cx="18437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63 × 30=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86116" y="1571612"/>
            <a:ext cx="2714644" cy="3357586"/>
            <a:chOff x="3286116" y="1571612"/>
            <a:chExt cx="2714644" cy="3357586"/>
          </a:xfrm>
        </p:grpSpPr>
        <p:sp>
          <p:nvSpPr>
            <p:cNvPr id="30" name="折角形 29"/>
            <p:cNvSpPr/>
            <p:nvPr/>
          </p:nvSpPr>
          <p:spPr>
            <a:xfrm>
              <a:off x="3286116" y="1571612"/>
              <a:ext cx="2714644" cy="3357586"/>
            </a:xfrm>
            <a:prstGeom prst="foldedCorner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357554" y="1857364"/>
              <a:ext cx="18437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17 × 10=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3357554" y="2786058"/>
              <a:ext cx="18437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32 × 40=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3357554" y="3643314"/>
              <a:ext cx="18437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72 × 10=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15074" y="1571612"/>
            <a:ext cx="2714644" cy="3357586"/>
            <a:chOff x="6286512" y="1571612"/>
            <a:chExt cx="2714644" cy="3357586"/>
          </a:xfrm>
        </p:grpSpPr>
        <p:sp>
          <p:nvSpPr>
            <p:cNvPr id="31" name="折角形 30"/>
            <p:cNvSpPr/>
            <p:nvPr/>
          </p:nvSpPr>
          <p:spPr>
            <a:xfrm>
              <a:off x="6286512" y="1571612"/>
              <a:ext cx="2714644" cy="3357586"/>
            </a:xfrm>
            <a:prstGeom prst="foldedCorner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86512" y="1857364"/>
              <a:ext cx="18437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13 × 30=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357950" y="2714620"/>
              <a:ext cx="174118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51 ×70=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143108" y="185736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3504" y="185736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170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001024" y="185736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390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43108" y="278605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630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00628" y="271462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1280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001024" y="2643182"/>
            <a:ext cx="1142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3570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000232" y="371475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1890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143504" y="364331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720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785495" y="714375"/>
            <a:ext cx="3363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列竖式计算。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142873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63 × 25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9" name="矩形 8"/>
          <p:cNvSpPr/>
          <p:nvPr/>
        </p:nvSpPr>
        <p:spPr>
          <a:xfrm>
            <a:off x="5429256" y="142873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 × 28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0" name="矩形 9"/>
          <p:cNvSpPr/>
          <p:nvPr/>
        </p:nvSpPr>
        <p:spPr>
          <a:xfrm>
            <a:off x="1500166" y="3786190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48× 31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1" name="矩形 10"/>
          <p:cNvSpPr/>
          <p:nvPr/>
        </p:nvSpPr>
        <p:spPr>
          <a:xfrm>
            <a:off x="5429256" y="3786190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 × 76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1285852" y="1857364"/>
            <a:ext cx="1785950" cy="939102"/>
            <a:chOff x="1428728" y="1142984"/>
            <a:chExt cx="1785950" cy="1132162"/>
          </a:xfrm>
        </p:grpSpPr>
        <p:sp>
          <p:nvSpPr>
            <p:cNvPr id="13" name="TextBox 12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28860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71625" y="2571750"/>
            <a:ext cx="929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00232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14120" y="3000375"/>
            <a:ext cx="929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1 2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57290" y="350043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500298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232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85852" y="342900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11"/>
          <p:cNvGrpSpPr/>
          <p:nvPr/>
        </p:nvGrpSpPr>
        <p:grpSpPr>
          <a:xfrm>
            <a:off x="5214942" y="1857364"/>
            <a:ext cx="1785950" cy="939102"/>
            <a:chOff x="1428728" y="1142984"/>
            <a:chExt cx="1785950" cy="1132162"/>
          </a:xfrm>
        </p:grpSpPr>
        <p:sp>
          <p:nvSpPr>
            <p:cNvPr id="40" name="TextBox 3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6357950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00694" y="2571744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29322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00694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286380" y="350043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357950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57884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71115" y="342900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1214414" y="4214818"/>
            <a:ext cx="1785950" cy="939102"/>
            <a:chOff x="1428728" y="1142984"/>
            <a:chExt cx="1785950" cy="1132162"/>
          </a:xfrm>
        </p:grpSpPr>
        <p:sp>
          <p:nvSpPr>
            <p:cNvPr id="56" name="TextBox 55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2357422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57356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5735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04265" y="5358130"/>
            <a:ext cx="895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1 4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285852" y="5857892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357422" y="578645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57356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14414" y="578645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11"/>
          <p:cNvGrpSpPr/>
          <p:nvPr/>
        </p:nvGrpSpPr>
        <p:grpSpPr>
          <a:xfrm>
            <a:off x="5143504" y="4214818"/>
            <a:ext cx="1785950" cy="940312"/>
            <a:chOff x="1428728" y="1142984"/>
            <a:chExt cx="1785950" cy="1133621"/>
          </a:xfrm>
        </p:grpSpPr>
        <p:sp>
          <p:nvSpPr>
            <p:cNvPr id="70" name="TextBox 6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071670" y="1571612"/>
              <a:ext cx="1143008" cy="70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6286512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70475" y="5001260"/>
            <a:ext cx="1073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8644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00625" y="5408930"/>
            <a:ext cx="1000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3 1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214942" y="5857892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357950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786446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5781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14678" y="1428736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1575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215206" y="1428736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1176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286116" y="3786190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1488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215206" y="378619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3420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214546" y="2428868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143636" y="2357430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072198" y="4786322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072066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7" grpId="0"/>
      <p:bldP spid="48" grpId="0"/>
      <p:bldP spid="49" grpId="0"/>
      <p:bldP spid="50" grpId="0"/>
      <p:bldP spid="53" grpId="0"/>
      <p:bldP spid="54" grpId="0"/>
      <p:bldP spid="55" grpId="0"/>
      <p:bldP spid="62" grpId="0"/>
      <p:bldP spid="63" grpId="0"/>
      <p:bldP spid="64" grpId="0"/>
      <p:bldP spid="65" grpId="0"/>
      <p:bldP spid="67" grpId="0"/>
      <p:bldP spid="68" grpId="0"/>
      <p:bldP spid="69" grpId="0"/>
      <p:bldP spid="74" grpId="0"/>
      <p:bldP spid="75" grpId="0"/>
      <p:bldP spid="76" grpId="0"/>
      <p:bldP spid="77" grpId="0"/>
      <p:bldP spid="79" grpId="0"/>
      <p:bldP spid="80" grpId="0"/>
      <p:bldP spid="82" grpId="0"/>
      <p:bldP spid="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折角形 17"/>
          <p:cNvSpPr/>
          <p:nvPr/>
        </p:nvSpPr>
        <p:spPr>
          <a:xfrm>
            <a:off x="5143504" y="2285992"/>
            <a:ext cx="1785950" cy="2500330"/>
          </a:xfrm>
          <a:prstGeom prst="foldedCorner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折角形 16"/>
          <p:cNvSpPr/>
          <p:nvPr/>
        </p:nvSpPr>
        <p:spPr>
          <a:xfrm>
            <a:off x="2071670" y="2285992"/>
            <a:ext cx="1643074" cy="2571768"/>
          </a:xfrm>
          <a:prstGeom prst="foldedCorner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000250" y="499745"/>
            <a:ext cx="55168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000108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下面的计算正确吗？把错误的改正过来。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" name="图片 10" descr="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143116"/>
            <a:ext cx="1690250" cy="2857520"/>
          </a:xfrm>
          <a:prstGeom prst="rect">
            <a:avLst/>
          </a:prstGeom>
        </p:spPr>
      </p:pic>
      <p:pic>
        <p:nvPicPr>
          <p:cNvPr id="12" name="图片 11" descr="a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2000240"/>
            <a:ext cx="2071702" cy="3124260"/>
          </a:xfrm>
          <a:prstGeom prst="rect">
            <a:avLst/>
          </a:prstGeom>
        </p:spPr>
      </p:pic>
      <p:pic>
        <p:nvPicPr>
          <p:cNvPr id="13" name="图片 12" descr="aaa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546" y="2000240"/>
            <a:ext cx="2357454" cy="29686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4348" y="5357826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6182" y="5286388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2330" y="5214950"/>
            <a:ext cx="1490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楷体_GB2312"/>
              </a:rPr>
              <a:t>（</a:t>
            </a:r>
            <a:r>
              <a:rPr lang="zh-CN" altLang="en-US" sz="3200" dirty="0" smtClean="0">
                <a:latin typeface="+mn-ea"/>
                <a:ea typeface="+mn-ea"/>
              </a:rPr>
              <a:t>√</a:t>
            </a:r>
            <a:r>
              <a:rPr lang="zh-CN" altLang="en-US" sz="3200" dirty="0" smtClean="0">
                <a:ea typeface="楷体_GB2312"/>
              </a:rPr>
              <a:t>）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14414" y="335756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928794" y="2285992"/>
            <a:ext cx="1785950" cy="940312"/>
            <a:chOff x="1428728" y="1142984"/>
            <a:chExt cx="1785950" cy="1133621"/>
          </a:xfrm>
        </p:grpSpPr>
        <p:sp>
          <p:nvSpPr>
            <p:cNvPr id="26" name="TextBox 25"/>
            <p:cNvSpPr txBox="1"/>
            <p:nvPr/>
          </p:nvSpPr>
          <p:spPr>
            <a:xfrm>
              <a:off x="2071670" y="1142984"/>
              <a:ext cx="1071570" cy="70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71670" y="1571612"/>
              <a:ext cx="1143008" cy="70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3071802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71736" y="300037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43174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14546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000232" y="3929066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143240" y="38859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71736" y="38859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43108" y="38859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72066" y="2357430"/>
            <a:ext cx="1785950" cy="940312"/>
            <a:chOff x="1428728" y="1142984"/>
            <a:chExt cx="1785950" cy="1133621"/>
          </a:xfrm>
        </p:grpSpPr>
        <p:sp>
          <p:nvSpPr>
            <p:cNvPr id="39" name="TextBox 38"/>
            <p:cNvSpPr txBox="1"/>
            <p:nvPr/>
          </p:nvSpPr>
          <p:spPr>
            <a:xfrm>
              <a:off x="2071670" y="1142984"/>
              <a:ext cx="1071570" cy="70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9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071670" y="1571612"/>
              <a:ext cx="1143008" cy="70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6215074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57818" y="307181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86446" y="350043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72066" y="3500438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286380" y="4000504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286512" y="392906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857884" y="400050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43504" y="400050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071934" y="3357562"/>
            <a:ext cx="71438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 animBg="1"/>
      <p:bldP spid="30" grpId="0"/>
      <p:bldP spid="31" grpId="0"/>
      <p:bldP spid="32" grpId="0"/>
      <p:bldP spid="33" grpId="0"/>
      <p:bldP spid="36" grpId="0"/>
      <p:bldP spid="37" grpId="0"/>
      <p:bldP spid="43" grpId="0"/>
      <p:bldP spid="45" grpId="0"/>
      <p:bldP spid="46" grpId="0"/>
      <p:bldP spid="47" grpId="0"/>
      <p:bldP spid="50" grpId="0"/>
      <p:bldP spid="52" grpId="0"/>
      <p:bldP spid="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000232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100010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 </a:t>
            </a:r>
            <a:endParaRPr lang="zh-CN" altLang="en-US" sz="3200" dirty="0"/>
          </a:p>
        </p:txBody>
      </p:sp>
      <p:sp>
        <p:nvSpPr>
          <p:cNvPr id="81" name="TextBox 80"/>
          <p:cNvSpPr txBox="1"/>
          <p:nvPr/>
        </p:nvSpPr>
        <p:spPr>
          <a:xfrm>
            <a:off x="1785918" y="4214818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一共卖了多少钱？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428728" y="1142984"/>
            <a:ext cx="6429420" cy="3305190"/>
            <a:chOff x="1428728" y="1214422"/>
            <a:chExt cx="6429420" cy="3305190"/>
          </a:xfrm>
        </p:grpSpPr>
        <p:pic>
          <p:nvPicPr>
            <p:cNvPr id="80" name="图片 79" descr="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8728" y="1285860"/>
              <a:ext cx="4588428" cy="3233752"/>
            </a:xfrm>
            <a:prstGeom prst="rect">
              <a:avLst/>
            </a:prstGeom>
          </p:spPr>
        </p:pic>
        <p:sp>
          <p:nvSpPr>
            <p:cNvPr id="82" name="圆角矩形标注 81"/>
            <p:cNvSpPr/>
            <p:nvPr/>
          </p:nvSpPr>
          <p:spPr>
            <a:xfrm>
              <a:off x="5786446" y="1214422"/>
              <a:ext cx="2071702" cy="714380"/>
            </a:xfrm>
            <a:prstGeom prst="wedgeRoundRectCallout">
              <a:avLst>
                <a:gd name="adj1" fmla="val -52102"/>
                <a:gd name="adj2" fmla="val 6656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每套有</a:t>
              </a:r>
              <a:r>
                <a:rPr lang="en-US" altLang="zh-CN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12</a:t>
              </a:r>
              <a:r>
                <a:rPr lang="zh-CN" altLang="en-US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张，</a:t>
              </a:r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售价</a:t>
              </a:r>
              <a:r>
                <a:rPr lang="en-US" altLang="zh-CN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16</a:t>
              </a:r>
              <a:r>
                <a:rPr lang="zh-CN" altLang="en-US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元。</a:t>
              </a: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3" name="圆角矩形标注 82"/>
            <p:cNvSpPr/>
            <p:nvPr/>
          </p:nvSpPr>
          <p:spPr>
            <a:xfrm>
              <a:off x="1428728" y="2286302"/>
              <a:ext cx="2286635" cy="714375"/>
            </a:xfrm>
            <a:prstGeom prst="wedgeRoundRectCallout">
              <a:avLst>
                <a:gd name="adj1" fmla="val 49485"/>
                <a:gd name="adj2" fmla="val -7565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今天卖出</a:t>
              </a:r>
              <a:r>
                <a:rPr lang="en-US" altLang="zh-CN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56</a:t>
              </a:r>
              <a:r>
                <a:rPr lang="zh-CN" altLang="en-US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套风光明信片。</a:t>
              </a:r>
              <a:endPara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2000232" y="4857760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56×16=896(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14480" y="5500702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答：一共卖了</a:t>
            </a:r>
            <a:r>
              <a:rPr lang="en-US" altLang="zh-CN" sz="3200" dirty="0" smtClean="0">
                <a:latin typeface="宋体" panose="02010600030101010101" pitchFamily="2" charset="-122"/>
              </a:rPr>
              <a:t>896</a:t>
            </a:r>
            <a:r>
              <a:rPr lang="zh-CN" altLang="en-US" sz="3200" dirty="0" smtClean="0">
                <a:latin typeface="宋体" panose="02010600030101010101" pitchFamily="2" charset="-122"/>
              </a:rPr>
              <a:t>元钱。 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5" grpId="0"/>
      <p:bldP spid="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000250" y="499745"/>
            <a:ext cx="55314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1000108"/>
            <a:ext cx="792961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 startAt="5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李老师带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元钱去商店买足球，发现足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球的价钱比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元贵。买了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个足球后，钱还没花完。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/>
          </a:p>
        </p:txBody>
      </p:sp>
      <p:sp>
        <p:nvSpPr>
          <p:cNvPr id="81" name="TextBox 80"/>
          <p:cNvSpPr txBox="1"/>
          <p:nvPr/>
        </p:nvSpPr>
        <p:spPr>
          <a:xfrm>
            <a:off x="642910" y="2500306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）足球的价钱可能是多少元？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785918" y="3071810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</a:rPr>
              <a:t>30×13=390(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zh-CN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00166" y="5715016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答：足球的价钱是</a:t>
            </a:r>
            <a:r>
              <a:rPr lang="en-US" altLang="zh-CN" sz="2800" dirty="0" smtClean="0">
                <a:latin typeface="宋体" panose="02010600030101010101" pitchFamily="2" charset="-122"/>
              </a:rPr>
              <a:t>28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元。 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472" y="3714752"/>
            <a:ext cx="814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答：足球的价钱可能是</a:t>
            </a:r>
            <a:r>
              <a:rPr lang="en-US" altLang="zh-CN" sz="2800" dirty="0" smtClean="0">
                <a:latin typeface="宋体" panose="02010600030101010101" pitchFamily="2" charset="-122"/>
              </a:rPr>
              <a:t>26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元、</a:t>
            </a:r>
            <a:r>
              <a:rPr lang="en-US" altLang="zh-CN" sz="2800" dirty="0" smtClean="0">
                <a:latin typeface="宋体" panose="02010600030101010101" pitchFamily="2" charset="-122"/>
              </a:rPr>
              <a:t>27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元、</a:t>
            </a:r>
            <a:r>
              <a:rPr lang="en-US" altLang="zh-CN" sz="2800" dirty="0" smtClean="0">
                <a:latin typeface="宋体" panose="02010600030101010101" pitchFamily="2" charset="-122"/>
              </a:rPr>
              <a:t>28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元、</a:t>
            </a:r>
            <a:r>
              <a:rPr lang="en-US" altLang="zh-CN" sz="2800" dirty="0" smtClean="0">
                <a:latin typeface="宋体" panose="02010600030101010101" pitchFamily="2" charset="-122"/>
              </a:rPr>
              <a:t>29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472" y="4214818"/>
            <a:ext cx="771530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）如果买完足球后剩余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元，足球的价钱是多少？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728" y="5143512"/>
            <a:ext cx="29860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</a:rPr>
              <a:t>380-16=364</a:t>
            </a:r>
            <a:r>
              <a:rPr lang="en-US" alt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57686" y="5143512"/>
            <a:ext cx="3508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</a:rPr>
              <a:t>364÷13=28(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zh-CN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</a:endParaRPr>
          </a:p>
        </p:txBody>
      </p:sp>
      <p:grpSp>
        <p:nvGrpSpPr>
          <p:cNvPr id="15" name="组合 3"/>
          <p:cNvGrpSpPr/>
          <p:nvPr/>
        </p:nvGrpSpPr>
        <p:grpSpPr>
          <a:xfrm>
            <a:off x="5429256" y="6143644"/>
            <a:ext cx="2376487" cy="523220"/>
            <a:chOff x="5220072" y="5877272"/>
            <a:chExt cx="2376487" cy="877496"/>
          </a:xfrm>
        </p:grpSpPr>
        <p:sp>
          <p:nvSpPr>
            <p:cNvPr id="16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5" grpId="0"/>
      <p:bldP spid="86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456917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算一算。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竖卷形 21"/>
          <p:cNvSpPr/>
          <p:nvPr/>
        </p:nvSpPr>
        <p:spPr>
          <a:xfrm>
            <a:off x="214282" y="1643050"/>
            <a:ext cx="3214710" cy="3357586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竖卷形 22"/>
          <p:cNvSpPr/>
          <p:nvPr/>
        </p:nvSpPr>
        <p:spPr>
          <a:xfrm>
            <a:off x="3071802" y="1643050"/>
            <a:ext cx="3143272" cy="3357586"/>
          </a:xfrm>
          <a:prstGeom prst="vertic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竖卷形 26"/>
          <p:cNvSpPr/>
          <p:nvPr/>
        </p:nvSpPr>
        <p:spPr>
          <a:xfrm>
            <a:off x="5857884" y="1643050"/>
            <a:ext cx="3286116" cy="3357586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0034" y="214311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16 × 16=</a:t>
            </a:r>
          </a:p>
        </p:txBody>
      </p:sp>
      <p:sp>
        <p:nvSpPr>
          <p:cNvPr id="29" name="矩形 28"/>
          <p:cNvSpPr/>
          <p:nvPr/>
        </p:nvSpPr>
        <p:spPr>
          <a:xfrm>
            <a:off x="571472" y="3071810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24 × 19=</a:t>
            </a:r>
          </a:p>
        </p:txBody>
      </p:sp>
      <p:sp>
        <p:nvSpPr>
          <p:cNvPr id="30" name="矩形 29"/>
          <p:cNvSpPr/>
          <p:nvPr/>
        </p:nvSpPr>
        <p:spPr>
          <a:xfrm>
            <a:off x="571472" y="4071942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38 × 23=</a:t>
            </a:r>
          </a:p>
        </p:txBody>
      </p:sp>
      <p:sp>
        <p:nvSpPr>
          <p:cNvPr id="31" name="矩形 30"/>
          <p:cNvSpPr/>
          <p:nvPr/>
        </p:nvSpPr>
        <p:spPr>
          <a:xfrm>
            <a:off x="3357554" y="207167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25× 13=</a:t>
            </a:r>
          </a:p>
        </p:txBody>
      </p:sp>
      <p:sp>
        <p:nvSpPr>
          <p:cNvPr id="32" name="矩形 31"/>
          <p:cNvSpPr/>
          <p:nvPr/>
        </p:nvSpPr>
        <p:spPr>
          <a:xfrm>
            <a:off x="3357554" y="3071810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15 × 25=</a:t>
            </a:r>
          </a:p>
        </p:txBody>
      </p:sp>
      <p:sp>
        <p:nvSpPr>
          <p:cNvPr id="33" name="矩形 32"/>
          <p:cNvSpPr/>
          <p:nvPr/>
        </p:nvSpPr>
        <p:spPr>
          <a:xfrm>
            <a:off x="3357554" y="4071942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45 × 26=</a:t>
            </a:r>
          </a:p>
        </p:txBody>
      </p:sp>
      <p:sp>
        <p:nvSpPr>
          <p:cNvPr id="34" name="矩形 33"/>
          <p:cNvSpPr/>
          <p:nvPr/>
        </p:nvSpPr>
        <p:spPr>
          <a:xfrm>
            <a:off x="6143636" y="214311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18 × 17=</a:t>
            </a:r>
          </a:p>
        </p:txBody>
      </p:sp>
      <p:sp>
        <p:nvSpPr>
          <p:cNvPr id="35" name="矩形 34"/>
          <p:cNvSpPr/>
          <p:nvPr/>
        </p:nvSpPr>
        <p:spPr>
          <a:xfrm>
            <a:off x="6215074" y="314324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27× 13=</a:t>
            </a:r>
          </a:p>
        </p:txBody>
      </p:sp>
      <p:sp>
        <p:nvSpPr>
          <p:cNvPr id="36" name="矩形 35"/>
          <p:cNvSpPr/>
          <p:nvPr/>
        </p:nvSpPr>
        <p:spPr>
          <a:xfrm>
            <a:off x="2214546" y="214311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256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29190" y="207167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325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58148" y="207167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85984" y="300037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456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72066" y="300037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375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29586" y="307181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351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85984" y="407194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874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00628" y="4071942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1170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571480"/>
            <a:ext cx="456757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竖式计算。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00166" y="1142984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20" name="矩形 19"/>
          <p:cNvSpPr/>
          <p:nvPr/>
        </p:nvSpPr>
        <p:spPr>
          <a:xfrm>
            <a:off x="5429256" y="114298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7290" y="3643314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26" name="矩形 25"/>
          <p:cNvSpPr/>
          <p:nvPr/>
        </p:nvSpPr>
        <p:spPr>
          <a:xfrm>
            <a:off x="5500694" y="364331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14414" y="1571612"/>
            <a:ext cx="1785950" cy="939102"/>
            <a:chOff x="1428728" y="1142984"/>
            <a:chExt cx="1785950" cy="1132162"/>
          </a:xfrm>
        </p:grpSpPr>
        <p:sp>
          <p:nvSpPr>
            <p:cNvPr id="28" name="TextBox 27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2357422" y="235743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01140" y="2357120"/>
            <a:ext cx="1071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28794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00166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285852" y="3214686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357422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57356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70904" y="321468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43240" y="114298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8" name="组合 26"/>
          <p:cNvGrpSpPr/>
          <p:nvPr/>
        </p:nvGrpSpPr>
        <p:grpSpPr>
          <a:xfrm>
            <a:off x="5286380" y="1571612"/>
            <a:ext cx="1857388" cy="939102"/>
            <a:chOff x="1428728" y="1142984"/>
            <a:chExt cx="1785950" cy="1132162"/>
          </a:xfrm>
        </p:grpSpPr>
        <p:sp>
          <p:nvSpPr>
            <p:cNvPr id="54" name="TextBox 53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9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>
            <a:off x="6429388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29322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929322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72132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357818" y="3214686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429388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29322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72132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43750" y="1143000"/>
            <a:ext cx="1253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71495" y="3643630"/>
            <a:ext cx="1253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215505" y="3643630"/>
            <a:ext cx="1253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latin typeface="华文楷体" pitchFamily="2" charset="-122"/>
                <a:ea typeface="华文楷体" pitchFamily="2" charset="-122"/>
              </a:rPr>
              <a:t>405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6" name="组合 26"/>
          <p:cNvGrpSpPr/>
          <p:nvPr/>
        </p:nvGrpSpPr>
        <p:grpSpPr>
          <a:xfrm>
            <a:off x="1142976" y="4143380"/>
            <a:ext cx="1785950" cy="939102"/>
            <a:chOff x="1428728" y="1142984"/>
            <a:chExt cx="1785950" cy="1132162"/>
          </a:xfrm>
        </p:grpSpPr>
        <p:sp>
          <p:nvSpPr>
            <p:cNvPr id="72" name="TextBox 71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2285984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357290" y="4857760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785918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57290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214414" y="5786454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285984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78591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42872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1" name="组合 26"/>
          <p:cNvGrpSpPr/>
          <p:nvPr/>
        </p:nvGrpSpPr>
        <p:grpSpPr>
          <a:xfrm>
            <a:off x="5297810" y="4143380"/>
            <a:ext cx="1785950" cy="939102"/>
            <a:chOff x="1428728" y="1142984"/>
            <a:chExt cx="1785950" cy="1132162"/>
          </a:xfrm>
        </p:grpSpPr>
        <p:sp>
          <p:nvSpPr>
            <p:cNvPr id="87" name="TextBox 86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6429388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572132" y="4857760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29322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572132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5357818" y="5786454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42938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29322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72132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143108" y="2071678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215074" y="2071678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071670" y="4714884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215074" y="4714884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16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7" grpId="0"/>
      <p:bldP spid="38" grpId="0"/>
      <p:bldP spid="39" grpId="0"/>
      <p:bldP spid="42" grpId="0"/>
      <p:bldP spid="49" grpId="0"/>
      <p:bldP spid="50" grpId="0"/>
      <p:bldP spid="51" grpId="0"/>
      <p:bldP spid="52" grpId="0"/>
      <p:bldP spid="45" grpId="0"/>
      <p:bldP spid="46" grpId="0"/>
      <p:bldP spid="47" grpId="0"/>
      <p:bldP spid="58" grpId="0"/>
      <p:bldP spid="59" grpId="0"/>
      <p:bldP spid="60" grpId="0"/>
      <p:bldP spid="67" grpId="0"/>
      <p:bldP spid="68" grpId="0"/>
      <p:bldP spid="69" grpId="0"/>
      <p:bldP spid="70" grpId="0"/>
      <p:bldP spid="63" grpId="0"/>
      <p:bldP spid="64" grpId="0"/>
      <p:bldP spid="65" grpId="0"/>
      <p:bldP spid="82" grpId="0"/>
      <p:bldP spid="83" grpId="0"/>
      <p:bldP spid="84" grpId="0"/>
      <p:bldP spid="85" grpId="0"/>
      <p:bldP spid="78" grpId="0"/>
      <p:bldP spid="79" grpId="0"/>
      <p:bldP spid="80" grpId="0"/>
      <p:bldP spid="76" grpId="0"/>
      <p:bldP spid="77" grpId="0"/>
      <p:bldP spid="91" grpId="0"/>
      <p:bldP spid="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814393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判断并改正。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2428868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楷体_GB2312"/>
              </a:rPr>
              <a:t>（</a:t>
            </a:r>
            <a:r>
              <a:rPr lang="en-US" altLang="zh-CN" sz="3200" dirty="0" smtClean="0">
                <a:ea typeface="楷体_GB2312"/>
              </a:rPr>
              <a:t>1</a:t>
            </a:r>
            <a:r>
              <a:rPr lang="zh-CN" altLang="en-US" sz="3200" dirty="0" smtClean="0">
                <a:ea typeface="楷体_GB2312"/>
              </a:rPr>
              <a:t>）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4810" y="2857496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改正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15008" y="2643182"/>
            <a:ext cx="1785950" cy="939102"/>
            <a:chOff x="1428728" y="1142984"/>
            <a:chExt cx="1785950" cy="1132162"/>
          </a:xfrm>
        </p:grpSpPr>
        <p:sp>
          <p:nvSpPr>
            <p:cNvPr id="20" name="TextBox 1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2 7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6858016" y="350043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57950" y="350043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9388" y="400050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322" y="400050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29322" y="457200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929454" y="45720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388" y="45720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45720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14480" y="2428868"/>
            <a:ext cx="2428892" cy="2786082"/>
            <a:chOff x="1714480" y="2428868"/>
            <a:chExt cx="2428892" cy="2786082"/>
          </a:xfrm>
        </p:grpSpPr>
        <p:sp>
          <p:nvSpPr>
            <p:cNvPr id="13" name="矩形 12"/>
            <p:cNvSpPr/>
            <p:nvPr/>
          </p:nvSpPr>
          <p:spPr>
            <a:xfrm>
              <a:off x="1714480" y="2428868"/>
              <a:ext cx="2428892" cy="278608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bb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0232" y="2571744"/>
              <a:ext cx="2121709" cy="2643206"/>
            </a:xfrm>
            <a:prstGeom prst="rect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>
            <a:off x="2571736" y="3786190"/>
            <a:ext cx="928694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2786050" y="464344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×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18" grpId="0" animBg="1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814393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判断并改正。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2428868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楷体_GB2312"/>
              </a:rPr>
              <a:t>（</a:t>
            </a:r>
            <a:r>
              <a:rPr lang="en-US" altLang="zh-CN" sz="3200" dirty="0" smtClean="0">
                <a:ea typeface="楷体_GB2312"/>
              </a:rPr>
              <a:t>2</a:t>
            </a:r>
            <a:r>
              <a:rPr lang="zh-CN" altLang="en-US" sz="3200" dirty="0" smtClean="0">
                <a:ea typeface="楷体_GB2312"/>
              </a:rPr>
              <a:t>）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4810" y="2857496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改正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18"/>
          <p:cNvGrpSpPr/>
          <p:nvPr/>
        </p:nvGrpSpPr>
        <p:grpSpPr>
          <a:xfrm>
            <a:off x="5715008" y="2643182"/>
            <a:ext cx="1785950" cy="939102"/>
            <a:chOff x="1428728" y="1142984"/>
            <a:chExt cx="1785950" cy="1132162"/>
          </a:xfrm>
        </p:grpSpPr>
        <p:sp>
          <p:nvSpPr>
            <p:cNvPr id="20" name="TextBox 1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6858016" y="350043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00760" y="3500438"/>
            <a:ext cx="10001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2 4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9388" y="400050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72198" y="407194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29322" y="457200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929454" y="45720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388" y="45720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2198" y="457200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4480" y="2428868"/>
            <a:ext cx="2428892" cy="27860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143108" y="3786190"/>
            <a:ext cx="64294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2786050" y="464344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×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32" name="图片 31" descr="c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2500306"/>
            <a:ext cx="2000264" cy="264320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18" grpId="0" animBg="1"/>
      <p:bldP spid="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714356"/>
            <a:ext cx="692277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一块地的小树苗有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每行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棵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一共有小树苗多少棵？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643570" y="5857892"/>
            <a:ext cx="1943100" cy="525791"/>
            <a:chOff x="1474" y="3702"/>
            <a:chExt cx="952" cy="499"/>
          </a:xfrm>
        </p:grpSpPr>
        <p:sp>
          <p:nvSpPr>
            <p:cNvPr id="6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714612" y="2571744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24×15=360(</a:t>
            </a:r>
            <a:r>
              <a:rPr lang="zh-CN" altLang="en-US" sz="3200" dirty="0" smtClean="0">
                <a:latin typeface="宋体" panose="02010600030101010101" pitchFamily="2" charset="-122"/>
              </a:rPr>
              <a:t>棵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3108" y="3571876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答：一共有小树苗</a:t>
            </a:r>
            <a:r>
              <a:rPr lang="en-US" altLang="zh-CN" sz="3200" dirty="0" smtClean="0">
                <a:latin typeface="宋体" panose="02010600030101010101" pitchFamily="2" charset="-122"/>
              </a:rPr>
              <a:t>360</a:t>
            </a:r>
            <a:r>
              <a:rPr lang="zh-CN" altLang="en-US" sz="3200" dirty="0" smtClean="0">
                <a:latin typeface="宋体" panose="02010600030101010101" pitchFamily="2" charset="-122"/>
              </a:rPr>
              <a:t>棵。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571480"/>
            <a:ext cx="564360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笔算。</a:t>
            </a:r>
          </a:p>
        </p:txBody>
      </p:sp>
      <p:sp>
        <p:nvSpPr>
          <p:cNvPr id="31" name="矩形 30"/>
          <p:cNvSpPr/>
          <p:nvPr/>
        </p:nvSpPr>
        <p:spPr>
          <a:xfrm>
            <a:off x="5286380" y="1214422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32×13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85852" y="1214422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12×44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28728" y="3643314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42×11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57818" y="364331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21×23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71802" y="121442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528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00892" y="1214422"/>
            <a:ext cx="857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416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71802" y="364331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462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072330" y="3643314"/>
            <a:ext cx="9286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483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428728" y="1571612"/>
            <a:ext cx="1785950" cy="1013403"/>
            <a:chOff x="1428728" y="1142984"/>
            <a:chExt cx="1785950" cy="1013403"/>
          </a:xfrm>
        </p:grpSpPr>
        <p:sp>
          <p:nvSpPr>
            <p:cNvPr id="49" name="TextBox 48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2571736" y="250030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71670" y="250030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71670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714480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571604" y="3357562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643174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071670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714480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6" name="组合 37"/>
          <p:cNvGrpSpPr/>
          <p:nvPr/>
        </p:nvGrpSpPr>
        <p:grpSpPr>
          <a:xfrm>
            <a:off x="5143504" y="1571612"/>
            <a:ext cx="1785950" cy="1013403"/>
            <a:chOff x="1428728" y="1142984"/>
            <a:chExt cx="1785950" cy="1013403"/>
          </a:xfrm>
        </p:grpSpPr>
        <p:sp>
          <p:nvSpPr>
            <p:cNvPr id="85" name="TextBox 84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6286512" y="250030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86446" y="250030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786446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29256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286380" y="3357562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357950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86446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29256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0" name="组合 37"/>
          <p:cNvGrpSpPr/>
          <p:nvPr/>
        </p:nvGrpSpPr>
        <p:grpSpPr>
          <a:xfrm>
            <a:off x="1285852" y="4000504"/>
            <a:ext cx="1785950" cy="1013403"/>
            <a:chOff x="1428728" y="1142984"/>
            <a:chExt cx="1785950" cy="1013403"/>
          </a:xfrm>
        </p:grpSpPr>
        <p:sp>
          <p:nvSpPr>
            <p:cNvPr id="99" name="TextBox 98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91" name="TextBox 90"/>
          <p:cNvSpPr txBox="1"/>
          <p:nvPr/>
        </p:nvSpPr>
        <p:spPr>
          <a:xfrm>
            <a:off x="2428860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928794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928794" y="521495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571604" y="521495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1428728" y="5786454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00298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928794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71604" y="571501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4" name="组合 37"/>
          <p:cNvGrpSpPr/>
          <p:nvPr/>
        </p:nvGrpSpPr>
        <p:grpSpPr>
          <a:xfrm>
            <a:off x="5072066" y="4071942"/>
            <a:ext cx="1785950" cy="1013403"/>
            <a:chOff x="1428728" y="1142984"/>
            <a:chExt cx="1785950" cy="1013403"/>
          </a:xfrm>
        </p:grpSpPr>
        <p:sp>
          <p:nvSpPr>
            <p:cNvPr id="113" name="TextBox 112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16" name="直接连接符 115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05" name="TextBox 104"/>
          <p:cNvSpPr txBox="1"/>
          <p:nvPr/>
        </p:nvSpPr>
        <p:spPr>
          <a:xfrm>
            <a:off x="6215074" y="500063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500063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715008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357818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5214942" y="5857892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6286512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71500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35781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  <p:bldP spid="55" grpId="0"/>
      <p:bldP spid="61" grpId="0"/>
      <p:bldP spid="66" grpId="0"/>
      <p:bldP spid="67" grpId="0"/>
      <p:bldP spid="68" grpId="0"/>
      <p:bldP spid="69" grpId="0"/>
      <p:bldP spid="71" grpId="0"/>
      <p:bldP spid="72" grpId="0"/>
      <p:bldP spid="73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91" grpId="0"/>
      <p:bldP spid="92" grpId="0"/>
      <p:bldP spid="93" grpId="0"/>
      <p:bldP spid="94" grpId="0"/>
      <p:bldP spid="96" grpId="0"/>
      <p:bldP spid="97" grpId="0"/>
      <p:bldP spid="98" grpId="0"/>
      <p:bldP spid="105" grpId="0"/>
      <p:bldP spid="106" grpId="0"/>
      <p:bldP spid="107" grpId="0"/>
      <p:bldP spid="108" grpId="0"/>
      <p:bldP spid="110" grpId="0"/>
      <p:bldP spid="111" grpId="0"/>
      <p:bldP spid="1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642918"/>
            <a:ext cx="7286676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每袋大米重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售价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王叔叔今天卖了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袋。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85786" y="228599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一共卖了多少元？</a:t>
            </a:r>
          </a:p>
        </p:txBody>
      </p:sp>
      <p:sp>
        <p:nvSpPr>
          <p:cNvPr id="11" name="矩形 10"/>
          <p:cNvSpPr/>
          <p:nvPr/>
        </p:nvSpPr>
        <p:spPr>
          <a:xfrm>
            <a:off x="785786" y="4286256"/>
            <a:ext cx="46402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一共卖了多少千克？</a:t>
            </a:r>
          </a:p>
        </p:txBody>
      </p:sp>
      <p:sp>
        <p:nvSpPr>
          <p:cNvPr id="12" name="矩形 11"/>
          <p:cNvSpPr/>
          <p:nvPr/>
        </p:nvSpPr>
        <p:spPr>
          <a:xfrm>
            <a:off x="1428728" y="292893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85×17=1445(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5000636"/>
            <a:ext cx="37608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25×17=425(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14" name="矩形 13"/>
          <p:cNvSpPr/>
          <p:nvPr/>
        </p:nvSpPr>
        <p:spPr>
          <a:xfrm>
            <a:off x="1357290" y="3571876"/>
            <a:ext cx="4307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答：一共卖了</a:t>
            </a:r>
            <a:r>
              <a:rPr lang="en-US" altLang="zh-CN" sz="3200" dirty="0" smtClean="0">
                <a:latin typeface="宋体" panose="02010600030101010101" pitchFamily="2" charset="-122"/>
              </a:rPr>
              <a:t>1445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500166" y="5572140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答：一共卖了</a:t>
            </a:r>
            <a:r>
              <a:rPr lang="en-US" altLang="zh-CN" sz="3200" dirty="0" smtClean="0">
                <a:latin typeface="宋体" panose="02010600030101010101" pitchFamily="2" charset="-122"/>
              </a:rPr>
              <a:t>425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571481"/>
            <a:ext cx="750099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情景题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李老师去电影院看电影。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图片 8" descr="a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1428736"/>
            <a:ext cx="4724400" cy="31623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57554" y="5072074"/>
            <a:ext cx="2876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494</a:t>
            </a:r>
            <a:r>
              <a:rPr lang="zh-CN" altLang="en-US" sz="3200" dirty="0" smtClean="0">
                <a:latin typeface="宋体" panose="02010600030101010101" pitchFamily="2" charset="-122"/>
              </a:rPr>
              <a:t>名</a:t>
            </a:r>
            <a:r>
              <a:rPr lang="en-US" sz="3200" dirty="0" smtClean="0">
                <a:latin typeface="宋体" panose="02010600030101010101" pitchFamily="2" charset="-122"/>
              </a:rPr>
              <a:t>&lt;500</a:t>
            </a:r>
            <a:r>
              <a:rPr lang="zh-CN" altLang="en-US" sz="3200" dirty="0" smtClean="0">
                <a:latin typeface="宋体" panose="02010600030101010101" pitchFamily="2" charset="-122"/>
              </a:rPr>
              <a:t>名　</a:t>
            </a:r>
          </a:p>
        </p:txBody>
      </p:sp>
      <p:sp>
        <p:nvSpPr>
          <p:cNvPr id="12" name="矩形 11"/>
          <p:cNvSpPr/>
          <p:nvPr/>
        </p:nvSpPr>
        <p:spPr>
          <a:xfrm>
            <a:off x="3286116" y="4429132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19×26=494(</a:t>
            </a:r>
            <a:r>
              <a:rPr lang="zh-CN" altLang="en-US" sz="3200" dirty="0" smtClean="0">
                <a:latin typeface="宋体" panose="02010600030101010101" pitchFamily="2" charset="-122"/>
              </a:rPr>
              <a:t>名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5715016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电影院不能容纳</a:t>
            </a:r>
            <a:r>
              <a:rPr lang="en-US" altLang="zh-CN" sz="3200" dirty="0" smtClean="0">
                <a:latin typeface="宋体" panose="02010600030101010101" pitchFamily="2" charset="-122"/>
              </a:rPr>
              <a:t>500</a:t>
            </a:r>
            <a:r>
              <a:rPr lang="zh-CN" altLang="en-US" sz="3200" dirty="0" smtClean="0">
                <a:latin typeface="宋体" panose="02010600030101010101" pitchFamily="2" charset="-122"/>
              </a:rPr>
              <a:t>名观众。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571481"/>
            <a:ext cx="750099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小朋在做两位数乘两位数的计算题时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把第二个因数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个位上的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看成了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结果比正确的积多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。正确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的结果应该是多少？</a:t>
            </a:r>
          </a:p>
          <a:p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071802" y="3786190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55÷(9-4)=11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43240" y="4500570"/>
            <a:ext cx="2260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latin typeface="宋体" panose="02010600030101010101" pitchFamily="2" charset="-122"/>
              </a:rPr>
              <a:t>11×34=374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85918" y="5000636"/>
            <a:ext cx="650085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答：正确的结果应该是</a:t>
            </a:r>
            <a:r>
              <a:rPr lang="en-US" altLang="zh-CN" sz="3200" dirty="0" smtClean="0">
                <a:latin typeface="宋体" panose="02010600030101010101" pitchFamily="2" charset="-122"/>
              </a:rPr>
              <a:t>374</a:t>
            </a:r>
            <a:r>
              <a:rPr lang="zh-CN" altLang="en-US" sz="3200" dirty="0" smtClean="0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80369" y="-24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642918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（竞赛题）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0~9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”这十个数字分别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写出一个两位数乘两位数的算式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使其符合下面的条件。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数字不能重复使用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214414" y="457200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积是四位数。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4414" y="3071810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积是三位数。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785918" y="535782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47×58(</a:t>
            </a:r>
            <a:r>
              <a:rPr lang="zh-CN" altLang="en-US" sz="3200" dirty="0" smtClean="0">
                <a:latin typeface="宋体" panose="02010600030101010101" pitchFamily="2" charset="-122"/>
              </a:rPr>
              <a:t>答案不唯一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85918" y="3857628"/>
            <a:ext cx="40735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10×23(</a:t>
            </a:r>
            <a:r>
              <a:rPr lang="zh-CN" altLang="en-US" sz="3200" dirty="0" smtClean="0">
                <a:latin typeface="宋体" panose="02010600030101010101" pitchFamily="2" charset="-122"/>
              </a:rPr>
              <a:t>答案不唯一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横卷形 73"/>
          <p:cNvSpPr/>
          <p:nvPr/>
        </p:nvSpPr>
        <p:spPr>
          <a:xfrm>
            <a:off x="1285852" y="1357298"/>
            <a:ext cx="6500858" cy="3286148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笔算两位数乘两位数的不进位乘法时</a:t>
            </a:r>
            <a:r>
              <a:rPr 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用第二个因数的每一位上的数分别去乘第一个因数</a:t>
            </a:r>
            <a:r>
              <a:rPr 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再把两次乘得的结果加起来。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5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35782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72198" y="5715016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43" name="云形 42"/>
          <p:cNvSpPr/>
          <p:nvPr/>
        </p:nvSpPr>
        <p:spPr>
          <a:xfrm>
            <a:off x="6286512" y="1071546"/>
            <a:ext cx="2643206" cy="142876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从情境图中能获取哪些数学信息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0034" y="642918"/>
            <a:ext cx="6715172" cy="3357586"/>
            <a:chOff x="463554" y="642918"/>
            <a:chExt cx="7858179" cy="3357586"/>
          </a:xfrm>
        </p:grpSpPr>
        <p:pic>
          <p:nvPicPr>
            <p:cNvPr id="13" name="图片 12" descr="1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3554" y="1000108"/>
              <a:ext cx="7858179" cy="300039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000099" y="642918"/>
              <a:ext cx="1302602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42910" y="4071942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春风小学有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37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个班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平均每班有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人。一顿午餐要为每人配备一盒酸奶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一共需要多少盒酸奶？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71802" y="5214950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48×37=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85786" y="785794"/>
            <a:ext cx="4778656" cy="857256"/>
            <a:chOff x="785786" y="785794"/>
            <a:chExt cx="4778656" cy="857256"/>
          </a:xfrm>
        </p:grpSpPr>
        <p:sp>
          <p:nvSpPr>
            <p:cNvPr id="20" name="矩形 19"/>
            <p:cNvSpPr/>
            <p:nvPr/>
          </p:nvSpPr>
          <p:spPr>
            <a:xfrm>
              <a:off x="3929058" y="928670"/>
              <a:ext cx="16353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宋体" panose="02010600030101010101" pitchFamily="2" charset="-122"/>
                </a:rPr>
                <a:t>48×37=</a:t>
              </a:r>
              <a:endParaRPr lang="zh-CN" altLang="en-US" sz="3200" dirty="0">
                <a:latin typeface="宋体" panose="02010600030101010101" pitchFamily="2" charset="-122"/>
              </a:endParaRPr>
            </a:p>
          </p:txBody>
        </p:sp>
        <p:sp>
          <p:nvSpPr>
            <p:cNvPr id="16" name="云形 15"/>
            <p:cNvSpPr/>
            <p:nvPr/>
          </p:nvSpPr>
          <p:spPr>
            <a:xfrm>
              <a:off x="785786" y="785794"/>
              <a:ext cx="2071702" cy="857256"/>
            </a:xfrm>
            <a:prstGeom prst="clou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估一估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14414" y="2500306"/>
            <a:ext cx="7000924" cy="1571636"/>
            <a:chOff x="1214414" y="2000240"/>
            <a:chExt cx="7000924" cy="1571636"/>
          </a:xfrm>
        </p:grpSpPr>
        <p:pic>
          <p:nvPicPr>
            <p:cNvPr id="12" name="图片 11" descr="22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2285992"/>
              <a:ext cx="1171575" cy="1104900"/>
            </a:xfrm>
            <a:prstGeom prst="rect">
              <a:avLst/>
            </a:prstGeom>
          </p:spPr>
        </p:pic>
        <p:sp>
          <p:nvSpPr>
            <p:cNvPr id="21" name="圆角矩形标注 20"/>
            <p:cNvSpPr/>
            <p:nvPr/>
          </p:nvSpPr>
          <p:spPr>
            <a:xfrm>
              <a:off x="3000364" y="2000240"/>
              <a:ext cx="5214974" cy="1571636"/>
            </a:xfrm>
            <a:prstGeom prst="wedgeRoundRectCallout">
              <a:avLst>
                <a:gd name="adj1" fmla="val -61186"/>
                <a:gd name="adj2" fmla="val -3458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因为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48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≈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50,37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≈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40,50×40=2000</a:t>
              </a:r>
            </a:p>
            <a:p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盒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),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所以大约需要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2000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盒酸奶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比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2000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盒少。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4" name="波形 23"/>
          <p:cNvSpPr/>
          <p:nvPr/>
        </p:nvSpPr>
        <p:spPr>
          <a:xfrm>
            <a:off x="1857356" y="5072074"/>
            <a:ext cx="5429288" cy="857256"/>
          </a:xfrm>
          <a:prstGeom prst="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怎样能计算出准确的结果呢？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112963" y="620713"/>
            <a:ext cx="2819400" cy="2362200"/>
            <a:chOff x="0" y="0"/>
            <a:chExt cx="1392" cy="1028"/>
          </a:xfrm>
        </p:grpSpPr>
        <p:sp>
          <p:nvSpPr>
            <p:cNvPr id="6174" name="Text Box 4"/>
            <p:cNvSpPr txBox="1">
              <a:spLocks noChangeArrowheads="1"/>
            </p:cNvSpPr>
            <p:nvPr/>
          </p:nvSpPr>
          <p:spPr bwMode="auto">
            <a:xfrm>
              <a:off x="384" y="0"/>
              <a:ext cx="960" cy="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 dirty="0">
                  <a:latin typeface="Times New Roman" panose="02020603050405020304" pitchFamily="18" charset="0"/>
                </a:rPr>
                <a:t>4   8</a:t>
              </a:r>
            </a:p>
          </p:txBody>
        </p:sp>
        <p:sp>
          <p:nvSpPr>
            <p:cNvPr id="6175" name="Text Box 5"/>
            <p:cNvSpPr txBox="1">
              <a:spLocks noChangeArrowheads="1"/>
            </p:cNvSpPr>
            <p:nvPr/>
          </p:nvSpPr>
          <p:spPr bwMode="auto">
            <a:xfrm>
              <a:off x="384" y="490"/>
              <a:ext cx="1008" cy="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 dirty="0">
                  <a:latin typeface="Times New Roman" panose="02020603050405020304" pitchFamily="18" charset="0"/>
                </a:rPr>
                <a:t>3   </a:t>
              </a:r>
              <a:r>
                <a:rPr lang="en-US" altLang="zh-CN" sz="4400" b="1" dirty="0">
                  <a:solidFill>
                    <a:srgbClr val="FF505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4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176" name="Text Box 6"/>
            <p:cNvSpPr txBox="1">
              <a:spLocks noChangeArrowheads="1"/>
            </p:cNvSpPr>
            <p:nvPr/>
          </p:nvSpPr>
          <p:spPr bwMode="auto">
            <a:xfrm>
              <a:off x="0" y="518"/>
              <a:ext cx="432" cy="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>
                  <a:latin typeface="Times New Roman" panose="02020603050405020304" pitchFamily="18" charset="0"/>
                </a:rPr>
                <a:t>×</a:t>
              </a:r>
            </a:p>
          </p:txBody>
        </p:sp>
        <p:sp>
          <p:nvSpPr>
            <p:cNvPr id="6177" name="Line 7"/>
            <p:cNvSpPr>
              <a:spLocks noChangeShapeType="1"/>
            </p:cNvSpPr>
            <p:nvPr/>
          </p:nvSpPr>
          <p:spPr bwMode="auto">
            <a:xfrm>
              <a:off x="0" y="1028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886075" y="1862138"/>
            <a:ext cx="533400" cy="60960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V="1">
            <a:off x="3779838" y="1252538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 flipV="1">
            <a:off x="3175000" y="1252538"/>
            <a:ext cx="5334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530600" y="2997200"/>
            <a:ext cx="609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5050"/>
                </a:solidFill>
                <a:latin typeface="Times New Roman" panose="02020603050405020304" pitchFamily="18" charset="0"/>
              </a:rPr>
              <a:t>6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2108200" y="3005138"/>
            <a:ext cx="1600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505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400" b="1">
                <a:solidFill>
                  <a:srgbClr val="FF5050"/>
                </a:solidFill>
                <a:latin typeface="Times New Roman" panose="02020603050405020304" pitchFamily="18" charset="0"/>
              </a:rPr>
              <a:t>3   3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809875" y="3908425"/>
            <a:ext cx="609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</a:rPr>
              <a:t> 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649413" y="3908425"/>
            <a:ext cx="115093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4400" b="1">
                <a:latin typeface="Times New Roman" panose="02020603050405020304" pitchFamily="18" charset="0"/>
              </a:rPr>
              <a:t>  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 flipV="1">
            <a:off x="1781175" y="4594225"/>
            <a:ext cx="2286000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35375" y="4652963"/>
            <a:ext cx="3603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6</a:t>
            </a:r>
          </a:p>
        </p:txBody>
      </p:sp>
      <p:sp useBgFill="1"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2878138" y="1730375"/>
            <a:ext cx="685800" cy="762000"/>
          </a:xfrm>
          <a:prstGeom prst="rect">
            <a:avLst/>
          </a:prstGeom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8210" name="Line 18"/>
          <p:cNvSpPr>
            <a:spLocks noChangeShapeType="1"/>
          </p:cNvSpPr>
          <p:nvPr/>
        </p:nvSpPr>
        <p:spPr bwMode="auto">
          <a:xfrm flipV="1">
            <a:off x="3175000" y="1252538"/>
            <a:ext cx="533400" cy="609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 flipH="1" flipV="1">
            <a:off x="3132138" y="1211263"/>
            <a:ext cx="0" cy="6858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>
            <a:off x="3132138" y="2349500"/>
            <a:ext cx="0" cy="1600200"/>
          </a:xfrm>
          <a:prstGeom prst="line">
            <a:avLst/>
          </a:prstGeom>
          <a:noFill/>
          <a:ln w="38100">
            <a:solidFill>
              <a:srgbClr val="80008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2914650" y="4652963"/>
            <a:ext cx="3603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7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2195513" y="4652963"/>
            <a:ext cx="36036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7</a:t>
            </a:r>
          </a:p>
        </p:txBody>
      </p:sp>
      <p:grpSp>
        <p:nvGrpSpPr>
          <p:cNvPr id="3" name="Group 23"/>
          <p:cNvGrpSpPr/>
          <p:nvPr/>
        </p:nvGrpSpPr>
        <p:grpSpPr bwMode="auto">
          <a:xfrm>
            <a:off x="4500562" y="3000372"/>
            <a:ext cx="3671888" cy="579437"/>
            <a:chOff x="0" y="64"/>
            <a:chExt cx="2187" cy="351"/>
          </a:xfrm>
        </p:grpSpPr>
        <p:sp>
          <p:nvSpPr>
            <p:cNvPr id="6172" name="Line 24"/>
            <p:cNvSpPr>
              <a:spLocks noChangeShapeType="1"/>
            </p:cNvSpPr>
            <p:nvPr/>
          </p:nvSpPr>
          <p:spPr bwMode="auto">
            <a:xfrm flipV="1">
              <a:off x="0" y="294"/>
              <a:ext cx="895" cy="1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Text Box 25"/>
            <p:cNvSpPr txBox="1">
              <a:spLocks noChangeArrowheads="1"/>
            </p:cNvSpPr>
            <p:nvPr/>
          </p:nvSpPr>
          <p:spPr bwMode="auto">
            <a:xfrm>
              <a:off x="980" y="64"/>
              <a:ext cx="1207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7×48=336</a:t>
              </a:r>
            </a:p>
          </p:txBody>
        </p:sp>
      </p:grpSp>
      <p:grpSp>
        <p:nvGrpSpPr>
          <p:cNvPr id="4" name="Group 26"/>
          <p:cNvGrpSpPr/>
          <p:nvPr/>
        </p:nvGrpSpPr>
        <p:grpSpPr bwMode="auto">
          <a:xfrm>
            <a:off x="4424363" y="3895725"/>
            <a:ext cx="4203700" cy="701675"/>
            <a:chOff x="0" y="0"/>
            <a:chExt cx="2648" cy="442"/>
          </a:xfrm>
        </p:grpSpPr>
        <p:sp>
          <p:nvSpPr>
            <p:cNvPr id="6170" name="Line 27"/>
            <p:cNvSpPr>
              <a:spLocks noChangeShapeType="1"/>
            </p:cNvSpPr>
            <p:nvPr/>
          </p:nvSpPr>
          <p:spPr bwMode="auto">
            <a:xfrm flipV="1">
              <a:off x="0" y="265"/>
              <a:ext cx="895" cy="1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Text Box 28"/>
            <p:cNvSpPr txBox="1">
              <a:spLocks noChangeArrowheads="1"/>
            </p:cNvSpPr>
            <p:nvPr/>
          </p:nvSpPr>
          <p:spPr bwMode="auto">
            <a:xfrm>
              <a:off x="953" y="0"/>
              <a:ext cx="1695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30×48=1440</a:t>
              </a:r>
              <a:r>
                <a:rPr lang="en-US" altLang="zh-CN" sz="4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</a:p>
          </p:txBody>
        </p:sp>
      </p:grpSp>
      <p:grpSp>
        <p:nvGrpSpPr>
          <p:cNvPr id="5" name="Group 29"/>
          <p:cNvGrpSpPr/>
          <p:nvPr/>
        </p:nvGrpSpPr>
        <p:grpSpPr bwMode="auto">
          <a:xfrm>
            <a:off x="4449763" y="4508500"/>
            <a:ext cx="4659312" cy="701675"/>
            <a:chOff x="0" y="0"/>
            <a:chExt cx="2935" cy="442"/>
          </a:xfrm>
        </p:grpSpPr>
        <p:sp>
          <p:nvSpPr>
            <p:cNvPr id="6168" name="Line 30"/>
            <p:cNvSpPr>
              <a:spLocks noChangeShapeType="1"/>
            </p:cNvSpPr>
            <p:nvPr/>
          </p:nvSpPr>
          <p:spPr bwMode="auto">
            <a:xfrm flipV="1">
              <a:off x="0" y="311"/>
              <a:ext cx="895" cy="1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9" name="Text Box 31"/>
            <p:cNvSpPr txBox="1">
              <a:spLocks noChangeArrowheads="1"/>
            </p:cNvSpPr>
            <p:nvPr/>
          </p:nvSpPr>
          <p:spPr bwMode="auto">
            <a:xfrm>
              <a:off x="981" y="0"/>
              <a:ext cx="1954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336+1440=1776</a:t>
              </a:r>
              <a:r>
                <a:rPr lang="en-US" altLang="zh-CN" sz="4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</a:p>
          </p:txBody>
        </p:sp>
      </p:grp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3203575" y="2492375"/>
            <a:ext cx="5762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>
                <a:solidFill>
                  <a:srgbClr val="FF505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1662113" y="4654550"/>
            <a:ext cx="36036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36" name="云形 35"/>
          <p:cNvSpPr/>
          <p:nvPr/>
        </p:nvSpPr>
        <p:spPr>
          <a:xfrm>
            <a:off x="285720" y="642918"/>
            <a:ext cx="2500330" cy="85725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竖式计算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8201" grpId="0" animBg="1"/>
      <p:bldP spid="8202" grpId="0" animBg="1"/>
      <p:bldP spid="8203" grpId="0" autoUpdateAnimBg="0"/>
      <p:bldP spid="8204" grpId="0" autoUpdateAnimBg="0"/>
      <p:bldP spid="8205" grpId="0" autoUpdateAnimBg="0"/>
      <p:bldP spid="8206" grpId="0" autoUpdateAnimBg="0"/>
      <p:bldP spid="8207" grpId="0" animBg="1"/>
      <p:bldP spid="8208" grpId="0" autoUpdateAnimBg="0"/>
      <p:bldP spid="8209" grpId="0" animBg="1" autoUpdateAnimBg="0"/>
      <p:bldP spid="8210" grpId="0" animBg="1"/>
      <p:bldP spid="8211" grpId="0" animBg="1"/>
      <p:bldP spid="8212" grpId="0" animBg="1"/>
      <p:bldP spid="8213" grpId="0" autoUpdateAnimBg="0"/>
      <p:bldP spid="8214" grpId="0" autoUpdateAnimBg="0"/>
      <p:bldP spid="8224" grpId="0" autoUpdateAnimBg="0"/>
      <p:bldP spid="822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流程图: 过程 33"/>
          <p:cNvSpPr/>
          <p:nvPr/>
        </p:nvSpPr>
        <p:spPr>
          <a:xfrm>
            <a:off x="857224" y="500042"/>
            <a:ext cx="1928826" cy="57150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观察比较</a:t>
            </a:r>
          </a:p>
          <a:p>
            <a:pPr algn="ctr"/>
            <a:endParaRPr lang="zh-CN" altLang="en-US" dirty="0"/>
          </a:p>
        </p:txBody>
      </p:sp>
      <p:pic>
        <p:nvPicPr>
          <p:cNvPr id="80" name="图片 79" descr="ww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785926"/>
            <a:ext cx="5429288" cy="2652724"/>
          </a:xfrm>
          <a:prstGeom prst="rect">
            <a:avLst/>
          </a:prstGeom>
        </p:spPr>
      </p:pic>
      <p:sp>
        <p:nvSpPr>
          <p:cNvPr id="81" name="云形 80"/>
          <p:cNvSpPr/>
          <p:nvPr/>
        </p:nvSpPr>
        <p:spPr>
          <a:xfrm>
            <a:off x="6286448" y="1000108"/>
            <a:ext cx="2857552" cy="1643074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这两个竖式有什么不同？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圆角矩形标注 83"/>
          <p:cNvSpPr/>
          <p:nvPr/>
        </p:nvSpPr>
        <p:spPr>
          <a:xfrm>
            <a:off x="1500166" y="5000636"/>
            <a:ext cx="1285884" cy="500066"/>
          </a:xfrm>
          <a:prstGeom prst="wedgeRoundRectCallout">
            <a:avLst>
              <a:gd name="adj1" fmla="val -19704"/>
              <a:gd name="adj2" fmla="val -95524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进位</a:t>
            </a:r>
          </a:p>
          <a:p>
            <a:pPr algn="ctr"/>
            <a:endParaRPr lang="zh-CN" altLang="en-US" dirty="0"/>
          </a:p>
        </p:txBody>
      </p:sp>
      <p:sp>
        <p:nvSpPr>
          <p:cNvPr id="85" name="圆角矩形标注 84"/>
          <p:cNvSpPr/>
          <p:nvPr/>
        </p:nvSpPr>
        <p:spPr>
          <a:xfrm>
            <a:off x="5000628" y="4929198"/>
            <a:ext cx="1500198" cy="500066"/>
          </a:xfrm>
          <a:prstGeom prst="wedgeRoundRectCallout">
            <a:avLst>
              <a:gd name="adj1" fmla="val -19704"/>
              <a:gd name="adj2" fmla="val -95524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不进位</a:t>
            </a:r>
          </a:p>
          <a:p>
            <a:pPr algn="ctr"/>
            <a:endParaRPr lang="zh-CN" altLang="en-US" dirty="0"/>
          </a:p>
        </p:txBody>
      </p:sp>
      <p:pic>
        <p:nvPicPr>
          <p:cNvPr id="8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4" grpId="0" animBg="1"/>
      <p:bldP spid="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0100" y="714356"/>
            <a:ext cx="5301380" cy="584775"/>
            <a:chOff x="785786" y="1571612"/>
            <a:chExt cx="5301380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48013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把下面的竖式补充完整。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88" name="图片 87" descr="aa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571612"/>
            <a:ext cx="7000924" cy="3643338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2071670" y="3000372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571604" y="3000372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3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2" name="Text Box 39"/>
          <p:cNvSpPr txBox="1">
            <a:spLocks noChangeArrowheads="1"/>
          </p:cNvSpPr>
          <p:nvPr/>
        </p:nvSpPr>
        <p:spPr bwMode="auto">
          <a:xfrm>
            <a:off x="1928794" y="2500306"/>
            <a:ext cx="357190" cy="4616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FF3300"/>
                </a:solidFill>
              </a:rPr>
              <a:t>1</a:t>
            </a:r>
            <a:endParaRPr lang="en-US" altLang="zh-CN" dirty="0">
              <a:solidFill>
                <a:srgbClr val="FF330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571604" y="3714752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142976" y="3714752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3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071670" y="450057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643042" y="450057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5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142976" y="450057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3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143372" y="421481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4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143372" y="2928934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6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143372" y="350043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8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286116" y="3500438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r>
              <a:rPr lang="zh-CN" altLang="en-US" sz="4000" dirty="0" smtClean="0">
                <a:latin typeface="+mn-ea"/>
                <a:ea typeface="+mn-ea"/>
              </a:rPr>
              <a:t> </a:t>
            </a:r>
            <a:r>
              <a:rPr lang="en-US" altLang="zh-CN" sz="4000" dirty="0" smtClean="0">
                <a:latin typeface="+mn-ea"/>
                <a:ea typeface="+mn-ea"/>
              </a:rPr>
              <a:t>4</a:t>
            </a:r>
            <a:endParaRPr lang="zh-CN" altLang="en-US" sz="4000" dirty="0">
              <a:latin typeface="+mn-ea"/>
              <a:ea typeface="+mn-ea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3357554" y="4214818"/>
            <a:ext cx="1928826" cy="14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4714876" y="421481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14876" y="2928934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786182" y="421481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5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286116" y="421481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15140" y="421481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3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715140" y="2928934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2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715140" y="350043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1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857884" y="3500438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+mn-ea"/>
                <a:ea typeface="+mn-ea"/>
              </a:rPr>
              <a:t> </a:t>
            </a:r>
            <a:r>
              <a:rPr lang="en-US" altLang="zh-CN" sz="4000" dirty="0" smtClean="0">
                <a:latin typeface="+mn-ea"/>
                <a:ea typeface="+mn-ea"/>
              </a:rPr>
              <a:t>9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7286644" y="421481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6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286644" y="2928934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6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143636" y="4214818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9</a:t>
            </a:r>
            <a:endParaRPr lang="zh-CN" altLang="en-US" sz="4000" dirty="0">
              <a:latin typeface="+mn-ea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5929322" y="4214818"/>
            <a:ext cx="1928826" cy="144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1" grpId="0"/>
      <p:bldP spid="102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1805</Words>
  <Application>WPS 演示</Application>
  <PresentationFormat>全屏显示(4:3)</PresentationFormat>
  <Paragraphs>651</Paragraphs>
  <Slides>34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人教版数学三年级下册第4单元</dc:title>
  <dc:creator>吉林梓翰教育图书有限公司</dc:creator>
  <cp:lastModifiedBy>lenovop</cp:lastModifiedBy>
  <cp:revision>1251</cp:revision>
  <dcterms:created xsi:type="dcterms:W3CDTF">2015-11-21T07:20:00Z</dcterms:created>
  <dcterms:modified xsi:type="dcterms:W3CDTF">2021-11-01T03:13:17Z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